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Sora Medium" panose="020B0604020202020204" charset="0"/>
      <p:regular r:id="rId11"/>
    </p:embeddedFont>
    <p:embeddedFont>
      <p:font typeface="Noto Sans TC" panose="020B0604020202020204" charset="-128"/>
      <p:bold r:id="rId12"/>
    </p:embeddedFont>
    <p:embeddedFont>
      <p:font typeface="Calibri" panose="020F0502020204030204" pitchFamily="34" charset="0"/>
      <p:regular r:id="rId13"/>
      <p:bold r:id="rId14"/>
      <p:italic r:id="rId15"/>
      <p:boldItalic r:id="rId1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6/30/2025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ext 0"/>
          <p:cNvSpPr/>
          <p:nvPr/>
        </p:nvSpPr>
        <p:spPr>
          <a:xfrm>
            <a:off x="2862143" y="1432186"/>
            <a:ext cx="8906113"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IOT BASED BUS TRACKING SYSTEM</a:t>
            </a:r>
            <a:endParaRPr lang="en-US" sz="3900" dirty="0"/>
          </a:p>
        </p:txBody>
      </p:sp>
      <p:sp>
        <p:nvSpPr>
          <p:cNvPr id="3" name="Text 1"/>
          <p:cNvSpPr/>
          <p:nvPr/>
        </p:nvSpPr>
        <p:spPr>
          <a:xfrm>
            <a:off x="793790" y="3382923"/>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MEMBERS</a:t>
            </a:r>
            <a:endParaRPr lang="en-US" sz="1550" dirty="0"/>
          </a:p>
        </p:txBody>
      </p:sp>
      <p:sp>
        <p:nvSpPr>
          <p:cNvPr id="4" name="Text 2"/>
          <p:cNvSpPr/>
          <p:nvPr/>
        </p:nvSpPr>
        <p:spPr>
          <a:xfrm>
            <a:off x="793790" y="3923705"/>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1) SUBHADIP PAUL</a:t>
            </a:r>
            <a:endParaRPr lang="en-US" sz="1550" dirty="0"/>
          </a:p>
        </p:txBody>
      </p:sp>
      <p:sp>
        <p:nvSpPr>
          <p:cNvPr id="5" name="Text 3"/>
          <p:cNvSpPr/>
          <p:nvPr/>
        </p:nvSpPr>
        <p:spPr>
          <a:xfrm>
            <a:off x="793790" y="4464487"/>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2) SUMIT TIWARI</a:t>
            </a:r>
            <a:endParaRPr lang="en-US" sz="1550" dirty="0"/>
          </a:p>
        </p:txBody>
      </p:sp>
      <p:sp>
        <p:nvSpPr>
          <p:cNvPr id="6" name="Text 4"/>
          <p:cNvSpPr/>
          <p:nvPr/>
        </p:nvSpPr>
        <p:spPr>
          <a:xfrm>
            <a:off x="793790" y="5005268"/>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3) UTSHO BANERJEE</a:t>
            </a:r>
            <a:endParaRPr lang="en-US" sz="1550" dirty="0"/>
          </a:p>
        </p:txBody>
      </p:sp>
      <p:sp>
        <p:nvSpPr>
          <p:cNvPr id="7" name="Text 5"/>
          <p:cNvSpPr/>
          <p:nvPr/>
        </p:nvSpPr>
        <p:spPr>
          <a:xfrm>
            <a:off x="793790" y="5546050"/>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4) SUNETRA GHOSH</a:t>
            </a:r>
            <a:endParaRPr lang="en-US" sz="1550" dirty="0"/>
          </a:p>
        </p:txBody>
      </p:sp>
      <p:sp>
        <p:nvSpPr>
          <p:cNvPr id="8" name="Text 0"/>
          <p:cNvSpPr/>
          <p:nvPr/>
        </p:nvSpPr>
        <p:spPr>
          <a:xfrm>
            <a:off x="166468" y="572652"/>
            <a:ext cx="8906113" cy="620078"/>
          </a:xfrm>
          <a:prstGeom prst="rect">
            <a:avLst/>
          </a:prstGeom>
          <a:noFill/>
        </p:spPr>
        <p:txBody>
          <a:bodyPr wrap="none" lIns="0" tIns="0" rIns="0" bIns="0" rtlCol="0" anchor="t"/>
          <a:lstStyle/>
          <a:p>
            <a:pPr>
              <a:lnSpc>
                <a:spcPts val="4850"/>
              </a:lnSpc>
            </a:pPr>
            <a:r>
              <a:rPr lang="en-US" sz="3900" dirty="0" smtClean="0">
                <a:solidFill>
                  <a:srgbClr val="97B8FF"/>
                </a:solidFill>
                <a:latin typeface="Sora Medium" pitchFamily="34" charset="0"/>
                <a:ea typeface="Sora Medium" pitchFamily="34" charset="-122"/>
                <a:cs typeface="Sora Medium" pitchFamily="34" charset="-120"/>
              </a:rPr>
              <a:t>Problem Track- </a:t>
            </a:r>
            <a:r>
              <a:rPr lang="en-IN" sz="3600" b="1" dirty="0" err="1" smtClean="0">
                <a:solidFill>
                  <a:srgbClr val="00B0F0"/>
                </a:solidFill>
              </a:rPr>
              <a:t>Omnidimension</a:t>
            </a:r>
            <a:r>
              <a:rPr lang="en-IN" sz="2800" b="1" dirty="0" smtClean="0">
                <a:solidFill>
                  <a:srgbClr val="00B0F0"/>
                </a:solidFill>
              </a:rPr>
              <a:t> </a:t>
            </a:r>
            <a:r>
              <a:rPr lang="en-IN" sz="4000" dirty="0" smtClean="0">
                <a:solidFill>
                  <a:srgbClr val="00B0F0"/>
                </a:solidFill>
              </a:rPr>
              <a:t>Public Transit &amp; Fleet Scheduling</a:t>
            </a:r>
            <a:endParaRPr lang="en-US" sz="3900" dirty="0">
              <a:solidFill>
                <a:srgbClr val="00B0F0"/>
              </a:solidFill>
            </a:endParaRPr>
          </a:p>
        </p:txBody>
      </p:sp>
      <p:sp>
        <p:nvSpPr>
          <p:cNvPr id="9" name="TextBox 8"/>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36909"/>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ABSTRACT</a:t>
            </a:r>
            <a:endParaRPr lang="en-US" sz="3900" dirty="0"/>
          </a:p>
        </p:txBody>
      </p:sp>
      <p:sp>
        <p:nvSpPr>
          <p:cNvPr id="4" name="Shape 1"/>
          <p:cNvSpPr/>
          <p:nvPr/>
        </p:nvSpPr>
        <p:spPr>
          <a:xfrm>
            <a:off x="793790" y="2854643"/>
            <a:ext cx="3679031" cy="1778556"/>
          </a:xfrm>
          <a:prstGeom prst="roundRect">
            <a:avLst>
              <a:gd name="adj" fmla="val 1674"/>
            </a:avLst>
          </a:prstGeom>
          <a:solidFill>
            <a:srgbClr val="26262B"/>
          </a:solidFill>
        </p:spPr>
      </p:sp>
      <p:sp>
        <p:nvSpPr>
          <p:cNvPr id="5" name="Text 2"/>
          <p:cNvSpPr/>
          <p:nvPr/>
        </p:nvSpPr>
        <p:spPr>
          <a:xfrm>
            <a:off x="992148" y="3053001"/>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Objective</a:t>
            </a:r>
            <a:endParaRPr lang="en-US" sz="1950" dirty="0"/>
          </a:p>
        </p:txBody>
      </p:sp>
      <p:sp>
        <p:nvSpPr>
          <p:cNvPr id="6" name="Text 3"/>
          <p:cNvSpPr/>
          <p:nvPr/>
        </p:nvSpPr>
        <p:spPr>
          <a:xfrm>
            <a:off x="992148" y="3482221"/>
            <a:ext cx="3282315"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Real-time bus location tracking using IoT and cloud technologies.</a:t>
            </a:r>
            <a:endParaRPr lang="en-US" sz="1550" dirty="0"/>
          </a:p>
        </p:txBody>
      </p:sp>
      <p:sp>
        <p:nvSpPr>
          <p:cNvPr id="7" name="Shape 4"/>
          <p:cNvSpPr/>
          <p:nvPr/>
        </p:nvSpPr>
        <p:spPr>
          <a:xfrm>
            <a:off x="4671179" y="2854643"/>
            <a:ext cx="3679031" cy="1778556"/>
          </a:xfrm>
          <a:prstGeom prst="roundRect">
            <a:avLst>
              <a:gd name="adj" fmla="val 1674"/>
            </a:avLst>
          </a:prstGeom>
          <a:solidFill>
            <a:srgbClr val="26262B"/>
          </a:solidFill>
        </p:spPr>
      </p:sp>
      <p:sp>
        <p:nvSpPr>
          <p:cNvPr id="8" name="Text 5"/>
          <p:cNvSpPr/>
          <p:nvPr/>
        </p:nvSpPr>
        <p:spPr>
          <a:xfrm>
            <a:off x="4869537" y="3053001"/>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Components</a:t>
            </a:r>
            <a:endParaRPr lang="en-US" sz="1950" dirty="0"/>
          </a:p>
        </p:txBody>
      </p:sp>
      <p:sp>
        <p:nvSpPr>
          <p:cNvPr id="9" name="Text 6"/>
          <p:cNvSpPr/>
          <p:nvPr/>
        </p:nvSpPr>
        <p:spPr>
          <a:xfrm>
            <a:off x="4869537" y="3482221"/>
            <a:ext cx="3282315"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GPS module, Raspberry Pi, SIM module, Azure IoT Hub, MQTT, Kafka, Next.js, Socket.io.</a:t>
            </a:r>
            <a:endParaRPr lang="en-US" sz="1550" dirty="0"/>
          </a:p>
        </p:txBody>
      </p:sp>
      <p:sp>
        <p:nvSpPr>
          <p:cNvPr id="10" name="Shape 7"/>
          <p:cNvSpPr/>
          <p:nvPr/>
        </p:nvSpPr>
        <p:spPr>
          <a:xfrm>
            <a:off x="793790" y="4831556"/>
            <a:ext cx="7556421" cy="1461016"/>
          </a:xfrm>
          <a:prstGeom prst="roundRect">
            <a:avLst>
              <a:gd name="adj" fmla="val 2038"/>
            </a:avLst>
          </a:prstGeom>
          <a:solidFill>
            <a:srgbClr val="26262B"/>
          </a:solidFill>
        </p:spPr>
      </p:sp>
      <p:sp>
        <p:nvSpPr>
          <p:cNvPr id="11" name="Text 8"/>
          <p:cNvSpPr/>
          <p:nvPr/>
        </p:nvSpPr>
        <p:spPr>
          <a:xfrm>
            <a:off x="992148" y="5029914"/>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Benefit</a:t>
            </a:r>
            <a:endParaRPr lang="en-US" sz="1950" dirty="0"/>
          </a:p>
        </p:txBody>
      </p:sp>
      <p:sp>
        <p:nvSpPr>
          <p:cNvPr id="12" name="Text 9"/>
          <p:cNvSpPr/>
          <p:nvPr/>
        </p:nvSpPr>
        <p:spPr>
          <a:xfrm>
            <a:off x="992148" y="5459135"/>
            <a:ext cx="7159704"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Enhanced public transportation efficiency through real-time tracking and improved user experience.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84446"/>
            <a:ext cx="5955149"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HARDWARE REQUIRED:</a:t>
            </a:r>
            <a:endParaRPr lang="en-US" sz="3900" dirty="0"/>
          </a:p>
        </p:txBody>
      </p:sp>
      <p:pic>
        <p:nvPicPr>
          <p:cNvPr id="3" name="Image 0" descr="preencoded.png"/>
          <p:cNvPicPr>
            <a:picLocks noChangeAspect="1"/>
          </p:cNvPicPr>
          <p:nvPr/>
        </p:nvPicPr>
        <p:blipFill>
          <a:blip r:embed="rId3"/>
          <a:stretch>
            <a:fillRect/>
          </a:stretch>
        </p:blipFill>
        <p:spPr>
          <a:xfrm>
            <a:off x="793790" y="2425422"/>
            <a:ext cx="496133" cy="496133"/>
          </a:xfrm>
          <a:prstGeom prst="rect">
            <a:avLst/>
          </a:prstGeom>
        </p:spPr>
      </p:pic>
      <p:sp>
        <p:nvSpPr>
          <p:cNvPr id="4" name="Text 1"/>
          <p:cNvSpPr/>
          <p:nvPr/>
        </p:nvSpPr>
        <p:spPr>
          <a:xfrm>
            <a:off x="1537930" y="2543175"/>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Raspberry Pi</a:t>
            </a:r>
            <a:endParaRPr lang="en-US" sz="1950" dirty="0"/>
          </a:p>
        </p:txBody>
      </p:sp>
      <p:sp>
        <p:nvSpPr>
          <p:cNvPr id="5" name="Text 2"/>
          <p:cNvSpPr/>
          <p:nvPr/>
        </p:nvSpPr>
        <p:spPr>
          <a:xfrm>
            <a:off x="1537930" y="3051691"/>
            <a:ext cx="5535216" cy="317540"/>
          </a:xfrm>
          <a:prstGeom prst="rect">
            <a:avLst/>
          </a:prstGeom>
          <a:noFill/>
        </p:spPr>
        <p:txBody>
          <a:bodyPr wrap="non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Microcontroller</a:t>
            </a:r>
            <a:endParaRPr lang="en-US" sz="1550" dirty="0"/>
          </a:p>
        </p:txBody>
      </p:sp>
      <p:pic>
        <p:nvPicPr>
          <p:cNvPr id="6" name="Image 1" descr="preencoded.png"/>
          <p:cNvPicPr>
            <a:picLocks noChangeAspect="1"/>
          </p:cNvPicPr>
          <p:nvPr/>
        </p:nvPicPr>
        <p:blipFill>
          <a:blip r:embed="rId4"/>
          <a:stretch>
            <a:fillRect/>
          </a:stretch>
        </p:blipFill>
        <p:spPr>
          <a:xfrm>
            <a:off x="793790" y="3865364"/>
            <a:ext cx="496133" cy="496133"/>
          </a:xfrm>
          <a:prstGeom prst="rect">
            <a:avLst/>
          </a:prstGeom>
        </p:spPr>
      </p:pic>
      <p:sp>
        <p:nvSpPr>
          <p:cNvPr id="7" name="Text 3"/>
          <p:cNvSpPr/>
          <p:nvPr/>
        </p:nvSpPr>
        <p:spPr>
          <a:xfrm>
            <a:off x="1537930" y="3983117"/>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NeoGM GPS</a:t>
            </a:r>
            <a:endParaRPr lang="en-US" sz="1950" dirty="0"/>
          </a:p>
        </p:txBody>
      </p:sp>
      <p:sp>
        <p:nvSpPr>
          <p:cNvPr id="8" name="Text 4"/>
          <p:cNvSpPr/>
          <p:nvPr/>
        </p:nvSpPr>
        <p:spPr>
          <a:xfrm>
            <a:off x="1537930" y="4491633"/>
            <a:ext cx="5535216" cy="317540"/>
          </a:xfrm>
          <a:prstGeom prst="rect">
            <a:avLst/>
          </a:prstGeom>
          <a:noFill/>
        </p:spPr>
        <p:txBody>
          <a:bodyPr wrap="non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Tracking bus location</a:t>
            </a:r>
            <a:endParaRPr lang="en-US" sz="1550" dirty="0"/>
          </a:p>
        </p:txBody>
      </p:sp>
      <p:pic>
        <p:nvPicPr>
          <p:cNvPr id="9" name="Image 2" descr="preencoded.png"/>
          <p:cNvPicPr>
            <a:picLocks noChangeAspect="1"/>
          </p:cNvPicPr>
          <p:nvPr/>
        </p:nvPicPr>
        <p:blipFill>
          <a:blip r:embed="rId5"/>
          <a:stretch>
            <a:fillRect/>
          </a:stretch>
        </p:blipFill>
        <p:spPr>
          <a:xfrm>
            <a:off x="793790" y="5305306"/>
            <a:ext cx="496133" cy="496133"/>
          </a:xfrm>
          <a:prstGeom prst="rect">
            <a:avLst/>
          </a:prstGeom>
        </p:spPr>
      </p:pic>
      <p:sp>
        <p:nvSpPr>
          <p:cNvPr id="10" name="Text 5"/>
          <p:cNvSpPr/>
          <p:nvPr/>
        </p:nvSpPr>
        <p:spPr>
          <a:xfrm>
            <a:off x="1537930" y="5423059"/>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Sim 800L GSM</a:t>
            </a:r>
            <a:endParaRPr lang="en-US" sz="1950" dirty="0"/>
          </a:p>
        </p:txBody>
      </p:sp>
      <p:sp>
        <p:nvSpPr>
          <p:cNvPr id="11" name="Text 6"/>
          <p:cNvSpPr/>
          <p:nvPr/>
        </p:nvSpPr>
        <p:spPr>
          <a:xfrm>
            <a:off x="1537930" y="5931575"/>
            <a:ext cx="5535216" cy="317540"/>
          </a:xfrm>
          <a:prstGeom prst="rect">
            <a:avLst/>
          </a:prstGeom>
          <a:noFill/>
        </p:spPr>
        <p:txBody>
          <a:bodyPr wrap="non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Communication module</a:t>
            </a:r>
            <a:endParaRPr lang="en-US" sz="1550" dirty="0"/>
          </a:p>
        </p:txBody>
      </p:sp>
      <p:pic>
        <p:nvPicPr>
          <p:cNvPr id="12" name="Image 3" descr="preencoded.png"/>
          <p:cNvPicPr>
            <a:picLocks noChangeAspect="1"/>
          </p:cNvPicPr>
          <p:nvPr/>
        </p:nvPicPr>
        <p:blipFill>
          <a:blip r:embed="rId6"/>
          <a:stretch>
            <a:fillRect/>
          </a:stretch>
        </p:blipFill>
        <p:spPr>
          <a:xfrm>
            <a:off x="7564874" y="2425422"/>
            <a:ext cx="6279356" cy="4296370"/>
          </a:xfrm>
          <a:prstGeom prst="rect">
            <a:avLst/>
          </a:prstGeom>
        </p:spPr>
      </p:pic>
      <p:sp>
        <p:nvSpPr>
          <p:cNvPr id="13" name="TextBox 12"/>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8279" y="356354"/>
            <a:ext cx="3239691" cy="404932"/>
          </a:xfrm>
          <a:prstGeom prst="rect">
            <a:avLst/>
          </a:prstGeom>
          <a:noFill/>
        </p:spPr>
        <p:txBody>
          <a:bodyPr wrap="none" lIns="0" tIns="0" rIns="0" bIns="0" rtlCol="0" anchor="t"/>
          <a:lstStyle/>
          <a:p>
            <a:pPr marL="0" indent="0" algn="l">
              <a:lnSpc>
                <a:spcPts val="3150"/>
              </a:lnSpc>
              <a:buNone/>
            </a:pPr>
            <a:r>
              <a:rPr lang="en-US" sz="2550" dirty="0">
                <a:solidFill>
                  <a:srgbClr val="97B8FF"/>
                </a:solidFill>
                <a:latin typeface="Sora Medium" pitchFamily="34" charset="0"/>
                <a:ea typeface="Sora Medium" pitchFamily="34" charset="-122"/>
                <a:cs typeface="Sora Medium" pitchFamily="34" charset="-120"/>
              </a:rPr>
              <a:t>PROCEDURE:</a:t>
            </a:r>
            <a:endParaRPr lang="en-US" sz="2550" dirty="0"/>
          </a:p>
        </p:txBody>
      </p:sp>
      <p:pic>
        <p:nvPicPr>
          <p:cNvPr id="3" name="Image 0" descr="preencoded.png"/>
          <p:cNvPicPr>
            <a:picLocks noChangeAspect="1"/>
          </p:cNvPicPr>
          <p:nvPr/>
        </p:nvPicPr>
        <p:blipFill>
          <a:blip r:embed="rId3"/>
          <a:stretch>
            <a:fillRect/>
          </a:stretch>
        </p:blipFill>
        <p:spPr>
          <a:xfrm>
            <a:off x="518279" y="1101328"/>
            <a:ext cx="647938" cy="798314"/>
          </a:xfrm>
          <a:prstGeom prst="rect">
            <a:avLst/>
          </a:prstGeom>
        </p:spPr>
      </p:pic>
      <p:sp>
        <p:nvSpPr>
          <p:cNvPr id="4" name="Text 1"/>
          <p:cNvSpPr/>
          <p:nvPr/>
        </p:nvSpPr>
        <p:spPr>
          <a:xfrm>
            <a:off x="1295757" y="1230868"/>
            <a:ext cx="2568654"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GPS Module Captures Location</a:t>
            </a:r>
            <a:endParaRPr lang="en-US" sz="1250" dirty="0"/>
          </a:p>
        </p:txBody>
      </p:sp>
      <p:sp>
        <p:nvSpPr>
          <p:cNvPr id="5" name="Text 2"/>
          <p:cNvSpPr/>
          <p:nvPr/>
        </p:nvSpPr>
        <p:spPr>
          <a:xfrm>
            <a:off x="1295757" y="1562933"/>
            <a:ext cx="5861447" cy="207169"/>
          </a:xfrm>
          <a:prstGeom prst="rect">
            <a:avLst/>
          </a:prstGeom>
          <a:noFill/>
        </p:spPr>
        <p:txBody>
          <a:bodyPr wrap="non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GPS module on the bus continuously collects latitude, longitude, and speed data.</a:t>
            </a:r>
            <a:endParaRPr lang="en-US" sz="1000" dirty="0"/>
          </a:p>
        </p:txBody>
      </p:sp>
      <p:pic>
        <p:nvPicPr>
          <p:cNvPr id="6" name="Image 1" descr="preencoded.png"/>
          <p:cNvPicPr>
            <a:picLocks noChangeAspect="1"/>
          </p:cNvPicPr>
          <p:nvPr/>
        </p:nvPicPr>
        <p:blipFill>
          <a:blip r:embed="rId4"/>
          <a:stretch>
            <a:fillRect/>
          </a:stretch>
        </p:blipFill>
        <p:spPr>
          <a:xfrm>
            <a:off x="518279" y="1899642"/>
            <a:ext cx="647938" cy="798314"/>
          </a:xfrm>
          <a:prstGeom prst="rect">
            <a:avLst/>
          </a:prstGeom>
        </p:spPr>
      </p:pic>
      <p:sp>
        <p:nvSpPr>
          <p:cNvPr id="7" name="Text 3"/>
          <p:cNvSpPr/>
          <p:nvPr/>
        </p:nvSpPr>
        <p:spPr>
          <a:xfrm>
            <a:off x="1295757" y="2029182"/>
            <a:ext cx="2356366"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Arduino Processes GPS Data</a:t>
            </a:r>
            <a:endParaRPr lang="en-US" sz="1250" dirty="0"/>
          </a:p>
        </p:txBody>
      </p:sp>
      <p:sp>
        <p:nvSpPr>
          <p:cNvPr id="8" name="Text 4"/>
          <p:cNvSpPr/>
          <p:nvPr/>
        </p:nvSpPr>
        <p:spPr>
          <a:xfrm>
            <a:off x="1295757" y="2361248"/>
            <a:ext cx="5861447" cy="207169"/>
          </a:xfrm>
          <a:prstGeom prst="rect">
            <a:avLst/>
          </a:prstGeom>
          <a:noFill/>
        </p:spPr>
        <p:txBody>
          <a:bodyPr wrap="non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Arduino reads the GPS data and formats it for transmission.</a:t>
            </a:r>
            <a:endParaRPr lang="en-US" sz="1000" dirty="0"/>
          </a:p>
        </p:txBody>
      </p:sp>
      <p:pic>
        <p:nvPicPr>
          <p:cNvPr id="9" name="Image 2" descr="preencoded.png"/>
          <p:cNvPicPr>
            <a:picLocks noChangeAspect="1"/>
          </p:cNvPicPr>
          <p:nvPr/>
        </p:nvPicPr>
        <p:blipFill>
          <a:blip r:embed="rId5"/>
          <a:stretch>
            <a:fillRect/>
          </a:stretch>
        </p:blipFill>
        <p:spPr>
          <a:xfrm>
            <a:off x="518279" y="2697956"/>
            <a:ext cx="647938" cy="1005483"/>
          </a:xfrm>
          <a:prstGeom prst="rect">
            <a:avLst/>
          </a:prstGeom>
        </p:spPr>
      </p:pic>
      <p:sp>
        <p:nvSpPr>
          <p:cNvPr id="10" name="Text 5"/>
          <p:cNvSpPr/>
          <p:nvPr/>
        </p:nvSpPr>
        <p:spPr>
          <a:xfrm>
            <a:off x="1295757" y="2827496"/>
            <a:ext cx="1945719"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SIM Module Sends Data</a:t>
            </a:r>
            <a:endParaRPr lang="en-US" sz="1250" dirty="0"/>
          </a:p>
        </p:txBody>
      </p:sp>
      <p:sp>
        <p:nvSpPr>
          <p:cNvPr id="11" name="Text 6"/>
          <p:cNvSpPr/>
          <p:nvPr/>
        </p:nvSpPr>
        <p:spPr>
          <a:xfrm>
            <a:off x="1295757" y="3159562"/>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SIM module (GSM/GPRS/LTE) transmits the processed data to Azure IoT Cloud using the MQTT protocol.</a:t>
            </a:r>
            <a:endParaRPr lang="en-US" sz="1000" dirty="0"/>
          </a:p>
        </p:txBody>
      </p:sp>
      <p:pic>
        <p:nvPicPr>
          <p:cNvPr id="12" name="Image 3" descr="preencoded.png"/>
          <p:cNvPicPr>
            <a:picLocks noChangeAspect="1"/>
          </p:cNvPicPr>
          <p:nvPr/>
        </p:nvPicPr>
        <p:blipFill>
          <a:blip r:embed="rId6"/>
          <a:stretch>
            <a:fillRect/>
          </a:stretch>
        </p:blipFill>
        <p:spPr>
          <a:xfrm>
            <a:off x="518279" y="3703439"/>
            <a:ext cx="647938" cy="1005483"/>
          </a:xfrm>
          <a:prstGeom prst="rect">
            <a:avLst/>
          </a:prstGeom>
        </p:spPr>
      </p:pic>
      <p:sp>
        <p:nvSpPr>
          <p:cNvPr id="13" name="Text 7"/>
          <p:cNvSpPr/>
          <p:nvPr/>
        </p:nvSpPr>
        <p:spPr>
          <a:xfrm>
            <a:off x="1295757" y="3832979"/>
            <a:ext cx="3497342"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Azure IoT Hub Receives and Forwards Data</a:t>
            </a:r>
            <a:endParaRPr lang="en-US" sz="1250" dirty="0"/>
          </a:p>
        </p:txBody>
      </p:sp>
      <p:sp>
        <p:nvSpPr>
          <p:cNvPr id="14" name="Text 8"/>
          <p:cNvSpPr/>
          <p:nvPr/>
        </p:nvSpPr>
        <p:spPr>
          <a:xfrm>
            <a:off x="1295757" y="4165044"/>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Azure IoT Cloud Hub receives the incoming GPS data and sends it to Kafka for real-time processing.</a:t>
            </a:r>
            <a:endParaRPr lang="en-US" sz="1000" dirty="0"/>
          </a:p>
        </p:txBody>
      </p:sp>
      <p:pic>
        <p:nvPicPr>
          <p:cNvPr id="15" name="Image 4" descr="preencoded.png"/>
          <p:cNvPicPr>
            <a:picLocks noChangeAspect="1"/>
          </p:cNvPicPr>
          <p:nvPr/>
        </p:nvPicPr>
        <p:blipFill>
          <a:blip r:embed="rId7"/>
          <a:stretch>
            <a:fillRect/>
          </a:stretch>
        </p:blipFill>
        <p:spPr>
          <a:xfrm>
            <a:off x="518279" y="4708922"/>
            <a:ext cx="647938" cy="1005483"/>
          </a:xfrm>
          <a:prstGeom prst="rect">
            <a:avLst/>
          </a:prstGeom>
        </p:spPr>
      </p:pic>
      <p:sp>
        <p:nvSpPr>
          <p:cNvPr id="16" name="Text 9"/>
          <p:cNvSpPr/>
          <p:nvPr/>
        </p:nvSpPr>
        <p:spPr>
          <a:xfrm>
            <a:off x="1295757" y="4838462"/>
            <a:ext cx="2490907"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Kafka Handles Data Streaming</a:t>
            </a:r>
            <a:endParaRPr lang="en-US" sz="1250" dirty="0"/>
          </a:p>
        </p:txBody>
      </p:sp>
      <p:sp>
        <p:nvSpPr>
          <p:cNvPr id="17" name="Text 10"/>
          <p:cNvSpPr/>
          <p:nvPr/>
        </p:nvSpPr>
        <p:spPr>
          <a:xfrm>
            <a:off x="1295757" y="5170527"/>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Kafka acts as a message broker, managing the data stream efficiently and forwarding it to the Next.js server.</a:t>
            </a:r>
            <a:endParaRPr lang="en-US" sz="1000" dirty="0"/>
          </a:p>
        </p:txBody>
      </p:sp>
      <p:pic>
        <p:nvPicPr>
          <p:cNvPr id="18" name="Image 5" descr="preencoded.png"/>
          <p:cNvPicPr>
            <a:picLocks noChangeAspect="1"/>
          </p:cNvPicPr>
          <p:nvPr/>
        </p:nvPicPr>
        <p:blipFill>
          <a:blip r:embed="rId8"/>
          <a:stretch>
            <a:fillRect/>
          </a:stretch>
        </p:blipFill>
        <p:spPr>
          <a:xfrm>
            <a:off x="518279" y="5714405"/>
            <a:ext cx="647938" cy="1005483"/>
          </a:xfrm>
          <a:prstGeom prst="rect">
            <a:avLst/>
          </a:prstGeom>
        </p:spPr>
      </p:pic>
      <p:sp>
        <p:nvSpPr>
          <p:cNvPr id="19" name="Text 11"/>
          <p:cNvSpPr/>
          <p:nvPr/>
        </p:nvSpPr>
        <p:spPr>
          <a:xfrm>
            <a:off x="1295757" y="5843945"/>
            <a:ext cx="3770471"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Next.js Server Processes and Broadcasts Data</a:t>
            </a:r>
            <a:endParaRPr lang="en-US" sz="1250" dirty="0"/>
          </a:p>
        </p:txBody>
      </p:sp>
      <p:sp>
        <p:nvSpPr>
          <p:cNvPr id="20" name="Text 12"/>
          <p:cNvSpPr/>
          <p:nvPr/>
        </p:nvSpPr>
        <p:spPr>
          <a:xfrm>
            <a:off x="1295757" y="6176010"/>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server listens for incoming location updates from Kafka and uses Socket.io to send them to connected clients.</a:t>
            </a:r>
            <a:endParaRPr lang="en-US" sz="1000" dirty="0"/>
          </a:p>
        </p:txBody>
      </p:sp>
      <p:pic>
        <p:nvPicPr>
          <p:cNvPr id="21" name="Image 6" descr="preencoded.png"/>
          <p:cNvPicPr>
            <a:picLocks noChangeAspect="1"/>
          </p:cNvPicPr>
          <p:nvPr/>
        </p:nvPicPr>
        <p:blipFill>
          <a:blip r:embed="rId9"/>
          <a:stretch>
            <a:fillRect/>
          </a:stretch>
        </p:blipFill>
        <p:spPr>
          <a:xfrm>
            <a:off x="518279" y="6719888"/>
            <a:ext cx="647938" cy="1005483"/>
          </a:xfrm>
          <a:prstGeom prst="rect">
            <a:avLst/>
          </a:prstGeom>
        </p:spPr>
      </p:pic>
      <p:sp>
        <p:nvSpPr>
          <p:cNvPr id="22" name="Text 13"/>
          <p:cNvSpPr/>
          <p:nvPr/>
        </p:nvSpPr>
        <p:spPr>
          <a:xfrm>
            <a:off x="1295757" y="6849428"/>
            <a:ext cx="2616875"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Frontend Displays Live Location</a:t>
            </a:r>
            <a:endParaRPr lang="en-US" sz="1250" dirty="0"/>
          </a:p>
        </p:txBody>
      </p:sp>
      <p:sp>
        <p:nvSpPr>
          <p:cNvPr id="23" name="Text 14"/>
          <p:cNvSpPr/>
          <p:nvPr/>
        </p:nvSpPr>
        <p:spPr>
          <a:xfrm>
            <a:off x="1295757" y="7181493"/>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Next.js frontend updates in real time, showing bus locations as well as average speed on mobile phone.</a:t>
            </a:r>
            <a:endParaRPr lang="en-US" sz="1000" dirty="0"/>
          </a:p>
        </p:txBody>
      </p:sp>
      <p:pic>
        <p:nvPicPr>
          <p:cNvPr id="24" name="Image 7" descr="preencoded.png"/>
          <p:cNvPicPr>
            <a:picLocks noChangeAspect="1"/>
          </p:cNvPicPr>
          <p:nvPr/>
        </p:nvPicPr>
        <p:blipFill>
          <a:blip r:embed="rId10"/>
          <a:stretch>
            <a:fillRect/>
          </a:stretch>
        </p:blipFill>
        <p:spPr>
          <a:xfrm>
            <a:off x="7480816" y="1101328"/>
            <a:ext cx="6638925" cy="6638925"/>
          </a:xfrm>
          <a:prstGeom prst="rect">
            <a:avLst/>
          </a:prstGeom>
        </p:spPr>
      </p:pic>
      <p:sp>
        <p:nvSpPr>
          <p:cNvPr id="25" name="TextBox 24"/>
          <p:cNvSpPr txBox="1"/>
          <p:nvPr/>
        </p:nvSpPr>
        <p:spPr>
          <a:xfrm>
            <a:off x="12610214" y="7740253"/>
            <a:ext cx="1945758" cy="4893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85073"/>
            <a:ext cx="5168265"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SETTING UP CLOUD:</a:t>
            </a:r>
            <a:endParaRPr lang="en-US" sz="3900" dirty="0"/>
          </a:p>
        </p:txBody>
      </p:sp>
      <p:sp>
        <p:nvSpPr>
          <p:cNvPr id="3" name="Shape 1"/>
          <p:cNvSpPr/>
          <p:nvPr/>
        </p:nvSpPr>
        <p:spPr>
          <a:xfrm>
            <a:off x="793790" y="1601986"/>
            <a:ext cx="4215289" cy="2088713"/>
          </a:xfrm>
          <a:prstGeom prst="roundRect">
            <a:avLst>
              <a:gd name="adj" fmla="val 1425"/>
            </a:avLst>
          </a:prstGeom>
          <a:solidFill>
            <a:srgbClr val="26262B"/>
          </a:solidFill>
        </p:spPr>
      </p:sp>
      <p:sp>
        <p:nvSpPr>
          <p:cNvPr id="4" name="Text 2"/>
          <p:cNvSpPr/>
          <p:nvPr/>
        </p:nvSpPr>
        <p:spPr>
          <a:xfrm>
            <a:off x="992148" y="1800344"/>
            <a:ext cx="3025021"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Create an Azure IoT Hub</a:t>
            </a:r>
            <a:endParaRPr lang="en-US" sz="1950" dirty="0"/>
          </a:p>
        </p:txBody>
      </p:sp>
      <p:sp>
        <p:nvSpPr>
          <p:cNvPr id="5" name="Text 3"/>
          <p:cNvSpPr/>
          <p:nvPr/>
        </p:nvSpPr>
        <p:spPr>
          <a:xfrm>
            <a:off x="992148" y="2229564"/>
            <a:ext cx="3818573"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log into Azure Portal, navigate to IoT Hub, and create a new hub with the required configurations.</a:t>
            </a:r>
            <a:endParaRPr lang="en-US" sz="1550" dirty="0"/>
          </a:p>
        </p:txBody>
      </p:sp>
      <p:sp>
        <p:nvSpPr>
          <p:cNvPr id="6" name="Shape 4"/>
          <p:cNvSpPr/>
          <p:nvPr/>
        </p:nvSpPr>
        <p:spPr>
          <a:xfrm>
            <a:off x="5207437" y="1601986"/>
            <a:ext cx="4215408" cy="2088713"/>
          </a:xfrm>
          <a:prstGeom prst="roundRect">
            <a:avLst>
              <a:gd name="adj" fmla="val 1425"/>
            </a:avLst>
          </a:prstGeom>
          <a:solidFill>
            <a:srgbClr val="26262B"/>
          </a:solidFill>
        </p:spPr>
      </p:sp>
      <p:sp>
        <p:nvSpPr>
          <p:cNvPr id="7" name="Text 5"/>
          <p:cNvSpPr/>
          <p:nvPr/>
        </p:nvSpPr>
        <p:spPr>
          <a:xfrm>
            <a:off x="5405795" y="1800344"/>
            <a:ext cx="3818692" cy="620316"/>
          </a:xfrm>
          <a:prstGeom prst="rect">
            <a:avLst/>
          </a:prstGeom>
          <a:noFill/>
        </p:spPr>
        <p:txBody>
          <a:bodyPr wrap="squar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Register the Device (Arduino with SIM Module)</a:t>
            </a:r>
            <a:endParaRPr lang="en-US" sz="1950" dirty="0"/>
          </a:p>
        </p:txBody>
      </p:sp>
      <p:sp>
        <p:nvSpPr>
          <p:cNvPr id="8" name="Text 6"/>
          <p:cNvSpPr/>
          <p:nvPr/>
        </p:nvSpPr>
        <p:spPr>
          <a:xfrm>
            <a:off x="5405795" y="2539722"/>
            <a:ext cx="3818692"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In IoT Hub, we create a new IoT device and note down the Connection String (used for MQTT communication).</a:t>
            </a:r>
            <a:endParaRPr lang="en-US" sz="1550" dirty="0"/>
          </a:p>
        </p:txBody>
      </p:sp>
      <p:sp>
        <p:nvSpPr>
          <p:cNvPr id="9" name="Shape 7"/>
          <p:cNvSpPr/>
          <p:nvPr/>
        </p:nvSpPr>
        <p:spPr>
          <a:xfrm>
            <a:off x="9621203" y="1601986"/>
            <a:ext cx="4215289" cy="2088713"/>
          </a:xfrm>
          <a:prstGeom prst="roundRect">
            <a:avLst>
              <a:gd name="adj" fmla="val 1425"/>
            </a:avLst>
          </a:prstGeom>
          <a:solidFill>
            <a:srgbClr val="26262B"/>
          </a:solidFill>
        </p:spPr>
      </p:sp>
      <p:sp>
        <p:nvSpPr>
          <p:cNvPr id="10" name="Text 8"/>
          <p:cNvSpPr/>
          <p:nvPr/>
        </p:nvSpPr>
        <p:spPr>
          <a:xfrm>
            <a:off x="9819561" y="1800344"/>
            <a:ext cx="3818573" cy="620316"/>
          </a:xfrm>
          <a:prstGeom prst="rect">
            <a:avLst/>
          </a:prstGeom>
          <a:noFill/>
        </p:spPr>
        <p:txBody>
          <a:bodyPr wrap="squar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Install MQTT Library on Arduino</a:t>
            </a:r>
            <a:endParaRPr lang="en-US" sz="1950" dirty="0"/>
          </a:p>
        </p:txBody>
      </p:sp>
      <p:sp>
        <p:nvSpPr>
          <p:cNvPr id="11" name="Text 9"/>
          <p:cNvSpPr/>
          <p:nvPr/>
        </p:nvSpPr>
        <p:spPr>
          <a:xfrm>
            <a:off x="9819561" y="2539722"/>
            <a:ext cx="3818573"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use the PubSubClient library in Arduino to enable MQTT communication.</a:t>
            </a:r>
            <a:endParaRPr lang="en-US" sz="1550" dirty="0"/>
          </a:p>
        </p:txBody>
      </p:sp>
      <p:sp>
        <p:nvSpPr>
          <p:cNvPr id="12" name="Shape 10"/>
          <p:cNvSpPr/>
          <p:nvPr/>
        </p:nvSpPr>
        <p:spPr>
          <a:xfrm>
            <a:off x="793790" y="3889058"/>
            <a:ext cx="4215289" cy="2413635"/>
          </a:xfrm>
          <a:prstGeom prst="roundRect">
            <a:avLst>
              <a:gd name="adj" fmla="val 1233"/>
            </a:avLst>
          </a:prstGeom>
          <a:solidFill>
            <a:srgbClr val="26262B"/>
          </a:solidFill>
        </p:spPr>
      </p:sp>
      <p:sp>
        <p:nvSpPr>
          <p:cNvPr id="13" name="Text 11"/>
          <p:cNvSpPr/>
          <p:nvPr/>
        </p:nvSpPr>
        <p:spPr>
          <a:xfrm>
            <a:off x="992148" y="4087416"/>
            <a:ext cx="3541633"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Connect Arduino to IoT Hub</a:t>
            </a:r>
            <a:endParaRPr lang="en-US" sz="1950" dirty="0"/>
          </a:p>
        </p:txBody>
      </p:sp>
      <p:sp>
        <p:nvSpPr>
          <p:cNvPr id="14" name="Text 12"/>
          <p:cNvSpPr/>
          <p:nvPr/>
        </p:nvSpPr>
        <p:spPr>
          <a:xfrm>
            <a:off x="992148" y="4516636"/>
            <a:ext cx="3818573" cy="1587698"/>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set up the MQTT broker as Azure IoT Hub's MQTT endpoint. We use the device connection string for authentication. We publish GPS data to a specific IoT Hub Topic.</a:t>
            </a:r>
            <a:endParaRPr lang="en-US" sz="1550" dirty="0"/>
          </a:p>
        </p:txBody>
      </p:sp>
      <p:sp>
        <p:nvSpPr>
          <p:cNvPr id="15" name="Shape 13"/>
          <p:cNvSpPr/>
          <p:nvPr/>
        </p:nvSpPr>
        <p:spPr>
          <a:xfrm>
            <a:off x="5207437" y="3889058"/>
            <a:ext cx="4215408" cy="2413635"/>
          </a:xfrm>
          <a:prstGeom prst="roundRect">
            <a:avLst>
              <a:gd name="adj" fmla="val 1233"/>
            </a:avLst>
          </a:prstGeom>
          <a:solidFill>
            <a:srgbClr val="26262B"/>
          </a:solidFill>
        </p:spPr>
      </p:sp>
      <p:sp>
        <p:nvSpPr>
          <p:cNvPr id="16" name="Text 14"/>
          <p:cNvSpPr/>
          <p:nvPr/>
        </p:nvSpPr>
        <p:spPr>
          <a:xfrm>
            <a:off x="5405795" y="4087416"/>
            <a:ext cx="3818692" cy="620316"/>
          </a:xfrm>
          <a:prstGeom prst="rect">
            <a:avLst/>
          </a:prstGeom>
          <a:noFill/>
        </p:spPr>
        <p:txBody>
          <a:bodyPr wrap="squar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Set Up an Azure IoT Hub Route</a:t>
            </a:r>
            <a:endParaRPr lang="en-US" sz="1950" dirty="0"/>
          </a:p>
        </p:txBody>
      </p:sp>
      <p:sp>
        <p:nvSpPr>
          <p:cNvPr id="17" name="Text 15"/>
          <p:cNvSpPr/>
          <p:nvPr/>
        </p:nvSpPr>
        <p:spPr>
          <a:xfrm>
            <a:off x="5405795" y="4826794"/>
            <a:ext cx="3818692"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create an Event Hub-compatible endpoint in IoT Hub to forward incoming data to Azure Stream Analytics or Kafka.</a:t>
            </a:r>
            <a:endParaRPr lang="en-US" sz="1550" dirty="0"/>
          </a:p>
        </p:txBody>
      </p:sp>
      <p:sp>
        <p:nvSpPr>
          <p:cNvPr id="18" name="Shape 16"/>
          <p:cNvSpPr/>
          <p:nvPr/>
        </p:nvSpPr>
        <p:spPr>
          <a:xfrm>
            <a:off x="9621203" y="3889058"/>
            <a:ext cx="4215289" cy="2413635"/>
          </a:xfrm>
          <a:prstGeom prst="roundRect">
            <a:avLst>
              <a:gd name="adj" fmla="val 1233"/>
            </a:avLst>
          </a:prstGeom>
          <a:solidFill>
            <a:srgbClr val="26262B"/>
          </a:solidFill>
        </p:spPr>
      </p:sp>
      <p:sp>
        <p:nvSpPr>
          <p:cNvPr id="19" name="Text 17"/>
          <p:cNvSpPr/>
          <p:nvPr/>
        </p:nvSpPr>
        <p:spPr>
          <a:xfrm>
            <a:off x="9819561" y="4087416"/>
            <a:ext cx="2699861"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Process Data in Kafka</a:t>
            </a:r>
            <a:endParaRPr lang="en-US" sz="1950" dirty="0"/>
          </a:p>
        </p:txBody>
      </p:sp>
      <p:sp>
        <p:nvSpPr>
          <p:cNvPr id="20" name="Text 18"/>
          <p:cNvSpPr/>
          <p:nvPr/>
        </p:nvSpPr>
        <p:spPr>
          <a:xfrm>
            <a:off x="9819561" y="4516636"/>
            <a:ext cx="3818573"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configure Kafka to receive the data from Azure IoT Hub and distribute it to the Next.js server.</a:t>
            </a:r>
            <a:endParaRPr lang="en-US" sz="1550" dirty="0"/>
          </a:p>
        </p:txBody>
      </p:sp>
      <p:sp>
        <p:nvSpPr>
          <p:cNvPr id="21" name="Shape 19"/>
          <p:cNvSpPr/>
          <p:nvPr/>
        </p:nvSpPr>
        <p:spPr>
          <a:xfrm>
            <a:off x="793790" y="6501051"/>
            <a:ext cx="13042702" cy="1143476"/>
          </a:xfrm>
          <a:prstGeom prst="roundRect">
            <a:avLst>
              <a:gd name="adj" fmla="val 2604"/>
            </a:avLst>
          </a:prstGeom>
          <a:solidFill>
            <a:srgbClr val="26262B"/>
          </a:solidFill>
        </p:spPr>
      </p:sp>
      <p:sp>
        <p:nvSpPr>
          <p:cNvPr id="22" name="Text 20"/>
          <p:cNvSpPr/>
          <p:nvPr/>
        </p:nvSpPr>
        <p:spPr>
          <a:xfrm>
            <a:off x="992148" y="6699409"/>
            <a:ext cx="3940850"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Real-Time Updates to Frontend</a:t>
            </a:r>
            <a:endParaRPr lang="en-US" sz="1950" dirty="0"/>
          </a:p>
        </p:txBody>
      </p:sp>
      <p:sp>
        <p:nvSpPr>
          <p:cNvPr id="23" name="Text 21"/>
          <p:cNvSpPr/>
          <p:nvPr/>
        </p:nvSpPr>
        <p:spPr>
          <a:xfrm>
            <a:off x="992148" y="7128629"/>
            <a:ext cx="12645985" cy="317540"/>
          </a:xfrm>
          <a:prstGeom prst="rect">
            <a:avLst/>
          </a:prstGeom>
          <a:noFill/>
        </p:spPr>
        <p:txBody>
          <a:bodyPr wrap="non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Next.js backend receives data from Kafka and pushes updates to the frontend via Socket.io, displaying the bus location in real time.</a:t>
            </a:r>
            <a:endParaRPr lang="en-US" sz="1550" dirty="0"/>
          </a:p>
        </p:txBody>
      </p:sp>
      <p:sp>
        <p:nvSpPr>
          <p:cNvPr id="24" name="TextBox 23"/>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73445" y="482441"/>
            <a:ext cx="5037773"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PROJECT DIAGRAM</a:t>
            </a:r>
            <a:endParaRPr lang="en-US" sz="3900" dirty="0"/>
          </a:p>
        </p:txBody>
      </p:sp>
      <p:pic>
        <p:nvPicPr>
          <p:cNvPr id="4" name="Picture 3"/>
          <p:cNvPicPr>
            <a:picLocks noChangeAspect="1"/>
          </p:cNvPicPr>
          <p:nvPr/>
        </p:nvPicPr>
        <p:blipFill>
          <a:blip r:embed="rId3"/>
          <a:stretch>
            <a:fillRect/>
          </a:stretch>
        </p:blipFill>
        <p:spPr>
          <a:xfrm>
            <a:off x="2550795" y="1710690"/>
            <a:ext cx="8505825" cy="4808220"/>
          </a:xfrm>
          <a:prstGeom prst="rect">
            <a:avLst/>
          </a:prstGeom>
        </p:spPr>
      </p:pic>
      <p:sp>
        <p:nvSpPr>
          <p:cNvPr id="5" name="TextBox 4"/>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577495" y="1017984"/>
            <a:ext cx="4961811" cy="620078"/>
          </a:xfrm>
          <a:prstGeom prst="rect">
            <a:avLst/>
          </a:prstGeom>
          <a:noFill/>
        </p:spPr>
        <p:txBody>
          <a:bodyPr wrap="none" lIns="0" tIns="0" rIns="0" bIns="0" rtlCol="0" anchor="t"/>
          <a:lstStyle/>
          <a:p>
            <a:pPr marL="0" indent="0" algn="ctr">
              <a:lnSpc>
                <a:spcPts val="4850"/>
              </a:lnSpc>
              <a:buNone/>
            </a:pPr>
            <a:r>
              <a:rPr lang="en-US" sz="3900" dirty="0">
                <a:solidFill>
                  <a:srgbClr val="97B8FF"/>
                </a:solidFill>
                <a:latin typeface="Sora Medium" pitchFamily="34" charset="0"/>
                <a:ea typeface="Sora Medium" pitchFamily="34" charset="-122"/>
                <a:cs typeface="Sora Medium" pitchFamily="34" charset="-120"/>
              </a:rPr>
              <a:t>IMPLEMENTATION</a:t>
            </a:r>
            <a:endParaRPr lang="en-US" sz="3900" dirty="0"/>
          </a:p>
        </p:txBody>
      </p:sp>
      <p:sp>
        <p:nvSpPr>
          <p:cNvPr id="4" name="Shape 1"/>
          <p:cNvSpPr/>
          <p:nvPr/>
        </p:nvSpPr>
        <p:spPr>
          <a:xfrm>
            <a:off x="6280190" y="1935718"/>
            <a:ext cx="7556421" cy="198358"/>
          </a:xfrm>
          <a:prstGeom prst="roundRect">
            <a:avLst>
              <a:gd name="adj" fmla="val 15009"/>
            </a:avLst>
          </a:prstGeom>
          <a:solidFill>
            <a:srgbClr val="26262B"/>
          </a:solidFill>
        </p:spPr>
      </p:sp>
      <p:sp>
        <p:nvSpPr>
          <p:cNvPr id="5" name="Text 2"/>
          <p:cNvSpPr/>
          <p:nvPr/>
        </p:nvSpPr>
        <p:spPr>
          <a:xfrm>
            <a:off x="6478548" y="2332434"/>
            <a:ext cx="2710577"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Hardware Integration</a:t>
            </a:r>
            <a:endParaRPr lang="en-US" sz="1950" dirty="0"/>
          </a:p>
        </p:txBody>
      </p:sp>
      <p:sp>
        <p:nvSpPr>
          <p:cNvPr id="6" name="Text 3"/>
          <p:cNvSpPr/>
          <p:nvPr/>
        </p:nvSpPr>
        <p:spPr>
          <a:xfrm>
            <a:off x="6478548" y="2761655"/>
            <a:ext cx="7159704"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Raspberry Pi processes GPS signals from the NeoGM GPS module. SIM 800L GSM module transmits data wirelessly.</a:t>
            </a:r>
            <a:endParaRPr lang="en-US" sz="1550" dirty="0"/>
          </a:p>
        </p:txBody>
      </p:sp>
      <p:sp>
        <p:nvSpPr>
          <p:cNvPr id="7" name="Shape 4"/>
          <p:cNvSpPr/>
          <p:nvPr/>
        </p:nvSpPr>
        <p:spPr>
          <a:xfrm>
            <a:off x="6577846" y="3743920"/>
            <a:ext cx="7258764" cy="198358"/>
          </a:xfrm>
          <a:prstGeom prst="roundRect">
            <a:avLst>
              <a:gd name="adj" fmla="val 15009"/>
            </a:avLst>
          </a:prstGeom>
          <a:solidFill>
            <a:srgbClr val="26262B"/>
          </a:solidFill>
        </p:spPr>
      </p:sp>
      <p:sp>
        <p:nvSpPr>
          <p:cNvPr id="8" name="Text 5"/>
          <p:cNvSpPr/>
          <p:nvPr/>
        </p:nvSpPr>
        <p:spPr>
          <a:xfrm>
            <a:off x="6776204" y="4140637"/>
            <a:ext cx="3849410"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Data Ingestion and Processing</a:t>
            </a:r>
            <a:endParaRPr lang="en-US" sz="1950" dirty="0"/>
          </a:p>
        </p:txBody>
      </p:sp>
      <p:sp>
        <p:nvSpPr>
          <p:cNvPr id="9" name="Text 6"/>
          <p:cNvSpPr/>
          <p:nvPr/>
        </p:nvSpPr>
        <p:spPr>
          <a:xfrm>
            <a:off x="6776204" y="4569857"/>
            <a:ext cx="6862048"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Azure IoT Hub ingests device data. Kafka streams location data to the backend.</a:t>
            </a:r>
            <a:endParaRPr lang="en-US" sz="1550" dirty="0"/>
          </a:p>
        </p:txBody>
      </p:sp>
      <p:sp>
        <p:nvSpPr>
          <p:cNvPr id="10" name="Shape 7"/>
          <p:cNvSpPr/>
          <p:nvPr/>
        </p:nvSpPr>
        <p:spPr>
          <a:xfrm>
            <a:off x="6875502" y="5552123"/>
            <a:ext cx="6961108" cy="198358"/>
          </a:xfrm>
          <a:prstGeom prst="roundRect">
            <a:avLst>
              <a:gd name="adj" fmla="val 15009"/>
            </a:avLst>
          </a:prstGeom>
          <a:solidFill>
            <a:srgbClr val="26262B"/>
          </a:solidFill>
        </p:spPr>
      </p:sp>
      <p:sp>
        <p:nvSpPr>
          <p:cNvPr id="11" name="Text 8"/>
          <p:cNvSpPr/>
          <p:nvPr/>
        </p:nvSpPr>
        <p:spPr>
          <a:xfrm>
            <a:off x="7073860" y="5948839"/>
            <a:ext cx="3795593"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Frontend and User Experience</a:t>
            </a:r>
            <a:endParaRPr lang="en-US" sz="1950" dirty="0"/>
          </a:p>
        </p:txBody>
      </p:sp>
      <p:sp>
        <p:nvSpPr>
          <p:cNvPr id="12" name="Text 9"/>
          <p:cNvSpPr/>
          <p:nvPr/>
        </p:nvSpPr>
        <p:spPr>
          <a:xfrm>
            <a:off x="7073860" y="6378059"/>
            <a:ext cx="6564392"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Next.js server broadcasts real-time updates via Socket.io. Dynamic map interface visualizes bus movements and displays average speed.</a:t>
            </a:r>
            <a:endParaRPr lang="en-US" sz="1550"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99" y="281288"/>
            <a:ext cx="3318510" cy="254444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rcRect t="-805" b="-1"/>
          <a:stretch>
            <a:fillRect/>
          </a:stretch>
        </p:blipFill>
        <p:spPr>
          <a:xfrm>
            <a:off x="115604" y="3652879"/>
            <a:ext cx="2959735" cy="3677285"/>
          </a:xfrm>
          <a:prstGeom prst="rect">
            <a:avLst/>
          </a:prstGeom>
        </p:spPr>
      </p:pic>
      <p:sp>
        <p:nvSpPr>
          <p:cNvPr id="15" name="TextBox 14"/>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943" y="3722289"/>
            <a:ext cx="2807985" cy="37315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79564"/>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Future scope:</a:t>
            </a:r>
            <a:endParaRPr lang="en-US" sz="3900" dirty="0"/>
          </a:p>
        </p:txBody>
      </p:sp>
      <p:sp>
        <p:nvSpPr>
          <p:cNvPr id="4" name="Text 1"/>
          <p:cNvSpPr/>
          <p:nvPr/>
        </p:nvSpPr>
        <p:spPr>
          <a:xfrm>
            <a:off x="793790" y="4097298"/>
            <a:ext cx="7556421"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This system can be integrated with ambulances so that other vehicles can know about the arrival of ambulance and make space for it accordingly. This application can help save time and money of every daily bus passenger.</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562</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Sora Medium</vt:lpstr>
      <vt:lpstr>Arial</vt:lpstr>
      <vt:lpstr>Noto Sans TC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subhadip paul</dc:creator>
  <cp:lastModifiedBy>subhadip paul</cp:lastModifiedBy>
  <cp:revision>3</cp:revision>
  <dcterms:created xsi:type="dcterms:W3CDTF">2025-06-29T18:35:00Z</dcterms:created>
  <dcterms:modified xsi:type="dcterms:W3CDTF">2025-06-30T02:44:44Z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C4106784702A49B89E9C07D33D4A235B_13</vt:lpwstr>
  </property>
  <property fmtid="{D5CDD505-2E9C-101B-9397-08002B2CF9AE}" pid="3" name="KSOProductBuildVer">
    <vt:lpwstr>1033-12.2.0.21546</vt:lpwstr>
  </property>
</Properties>
</file>